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6" r:id="rId5"/>
    <p:sldId id="307" r:id="rId6"/>
    <p:sldId id="290" r:id="rId7"/>
    <p:sldId id="291" r:id="rId8"/>
    <p:sldId id="293" r:id="rId9"/>
    <p:sldId id="294" r:id="rId10"/>
    <p:sldId id="289" r:id="rId11"/>
    <p:sldId id="288" r:id="rId12"/>
    <p:sldId id="267" r:id="rId13"/>
    <p:sldId id="292" r:id="rId14"/>
    <p:sldId id="260" r:id="rId15"/>
    <p:sldId id="308" r:id="rId16"/>
    <p:sldId id="310" r:id="rId17"/>
    <p:sldId id="312" r:id="rId18"/>
    <p:sldId id="305" r:id="rId19"/>
    <p:sldId id="311" r:id="rId20"/>
    <p:sldId id="309" r:id="rId21"/>
    <p:sldId id="295" r:id="rId22"/>
    <p:sldId id="297" r:id="rId23"/>
    <p:sldId id="299" r:id="rId24"/>
    <p:sldId id="296" r:id="rId25"/>
    <p:sldId id="262" r:id="rId26"/>
    <p:sldId id="287" r:id="rId27"/>
    <p:sldId id="269" r:id="rId28"/>
    <p:sldId id="298" r:id="rId29"/>
    <p:sldId id="300" r:id="rId30"/>
    <p:sldId id="301" r:id="rId31"/>
    <p:sldId id="302" r:id="rId32"/>
    <p:sldId id="304" r:id="rId33"/>
    <p:sldId id="306" r:id="rId34"/>
    <p:sldId id="28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12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32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901A6-BF18-437D-A31E-17B782213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F802B-90A8-4286-A21E-18E3CFEE8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1395F-66B4-45A6-99D2-7021E38C2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0DD8D-31F3-4DC4-8F7A-BDD08D933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65F44-6F39-40FC-941D-A6D9CC74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683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1F8B-245B-4C05-BD24-9309E7CF6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BEC62-E0F8-43CE-935E-DDB572CED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6F4FD-4DE3-4EF0-8F0F-3D7A073B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7B90D-D795-449C-AC14-FE354DE8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C80CB-9EC6-4401-9036-8B117396C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786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CD8D39-A040-4B91-A288-50C9DD3D9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F413B-7E0D-4214-9E43-EB2A1067D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BEE06-444C-4656-803A-C43F987E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25731-0EA3-4E9F-9B76-139C65D1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AA352-8EBE-4A65-9D55-1F22BA6A0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0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F64F-8E0F-44BB-81B9-5A9595CC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BAA19-90C0-4EEE-9396-4ADA5AD35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20345-CAD5-4E0E-95EE-F4DC123F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0FF3F-97F1-4E23-B66D-E66519646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5EDA9-B382-4F96-815B-05EAE418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74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7CA6-A84F-4455-90FD-A3054DDA7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711CE-A216-42FB-84A3-CAF7357AD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8B1CA-8081-4FD3-ADE3-6329D53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C6936-B5A3-48AE-9F93-58F4BCFB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3BFCB-71FA-45CB-B9DF-013F176C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742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1CCB-CDE4-422D-90DB-05BBFB962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79928-F9EC-4F3E-9054-2F3F8B482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0FD94-6C5A-4D35-B6F7-B23BE0ADD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6A37D-125B-488C-BB5D-B1D348A9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078A8-5193-48D2-A0BB-E71332571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930F8-0442-4673-9B80-2B227233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0992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90715-B8A3-489C-90F0-79C8295FB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B8930-FFFD-480C-A287-741B4FB2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C87D8-DAB3-4F18-B2EF-A1DE619FB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C5DB4-6B91-45B2-B064-B73D88616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F857B-27A5-4D08-B8E7-999A4C3C7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A9374-68E9-46B8-A7B1-76AE559F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D0BCF-7749-4B79-B371-B28694C2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E8B6-1EB9-4166-AD9C-9C22CBF8B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403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4573-D9F0-478E-A518-6B9BAB11A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F7040-2789-4F9B-A7D5-AEA98754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06E96-B058-4B47-B34B-0DA8AB9CB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C887E-EF9D-4450-B0FD-F0FD4885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51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B65A12-8932-43F4-801F-A3848450D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38840B-45AF-43A6-BAD1-AAFD23BE3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5EBDC-758D-4E6B-BEF7-9375431E0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044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5890-710A-4BA7-991D-71E063C7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67A16-3A3F-492F-B215-1DB8B12C9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AE182-3A01-42ED-BDDF-C63F82484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0D65A-91B7-4C17-8879-2C89DC5D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40D51-121F-4F39-B8D2-65A45484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16235-6E84-41FF-AB5B-141CAA64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6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D9A38-CEAF-46C4-A3C2-B4430C1FE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E37BC0-9ADA-4FDD-A8AA-F43BF6F1D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2C96D-8F3B-41E6-8C43-C839F905F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0BFCD-250C-4FC3-9608-9F98B336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D3107-4F87-49B1-8185-52EB7E294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93340-8183-4DDB-AA88-A5E26ED7D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383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CA1F2-787F-4722-8422-D0179C59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AFEAE-CA37-4414-BA83-D9752288B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8F16E-A65B-4375-94F6-9C915E669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580BB-13A9-4212-9968-6A314CDFC6C5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A695D-2A0F-4167-BC6F-0E1D020B6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4AAB1-7A2C-4CB5-A9AE-4A8D45DB4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4A6E-BD6B-4EBC-A2F1-60EC32DE54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9104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Intro to the</a:t>
            </a:r>
            <a:r>
              <a:rPr lang="en-GB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Tidyverse</a:t>
            </a:r>
            <a:r>
              <a:rPr lang="en-GB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and</a:t>
            </a:r>
            <a:r>
              <a:rPr lang="en-GB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importing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cleaning tables</a:t>
            </a:r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Raphael Eisenhofer</a:t>
            </a:r>
          </a:p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2022_04_07</a:t>
            </a:r>
          </a:p>
        </p:txBody>
      </p:sp>
    </p:spTree>
    <p:extLst>
      <p:ext uri="{BB962C8B-B14F-4D97-AF65-F5344CB8AC3E}">
        <p14:creationId xmlns:p14="http://schemas.microsoft.com/office/powerpoint/2010/main" val="34425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Pipes! </a:t>
            </a:r>
            <a:r>
              <a:rPr lang="en-AU" b="1" dirty="0">
                <a:highlight>
                  <a:srgbClr val="FFFF00"/>
                </a:highlight>
              </a:rPr>
              <a:t>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400" dirty="0"/>
          </a:p>
          <a:p>
            <a:r>
              <a:rPr lang="en-AU" dirty="0"/>
              <a:t>Sends the output of one function to the input of another</a:t>
            </a:r>
          </a:p>
          <a:p>
            <a:endParaRPr lang="en-AU" sz="2400" dirty="0"/>
          </a:p>
          <a:p>
            <a:endParaRPr lang="en-AU" sz="2400" dirty="0"/>
          </a:p>
          <a:p>
            <a:endParaRPr lang="en-AU" sz="2400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08D3820-1A28-45C2-85D0-E748442E1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65" y="365125"/>
            <a:ext cx="1267968" cy="126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27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Pipes! </a:t>
            </a:r>
            <a:r>
              <a:rPr lang="en-AU" b="1" dirty="0">
                <a:highlight>
                  <a:srgbClr val="FFFF00"/>
                </a:highlight>
              </a:rPr>
              <a:t>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400" dirty="0"/>
          </a:p>
          <a:p>
            <a:r>
              <a:rPr lang="en-AU" dirty="0"/>
              <a:t>Sends the output of one function to the input of another</a:t>
            </a:r>
          </a:p>
          <a:p>
            <a:endParaRPr lang="en-AU" sz="2400" dirty="0"/>
          </a:p>
          <a:p>
            <a:endParaRPr lang="en-AU" sz="2400" dirty="0"/>
          </a:p>
          <a:p>
            <a:endParaRPr lang="en-AU" sz="2400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08D3820-1A28-45C2-85D0-E748442E1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65" y="365125"/>
            <a:ext cx="1267968" cy="12679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FFEA29-EA0D-4658-8090-94AC9FBE8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43443" r="88097" b="44163"/>
          <a:stretch/>
        </p:blipFill>
        <p:spPr>
          <a:xfrm>
            <a:off x="4225398" y="3175054"/>
            <a:ext cx="3473296" cy="203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9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Pipes! </a:t>
            </a:r>
            <a:r>
              <a:rPr lang="en-AU" b="1" dirty="0">
                <a:highlight>
                  <a:srgbClr val="FFFF00"/>
                </a:highlight>
              </a:rPr>
              <a:t>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6B00-6230-4CEA-B2AA-118F53FCB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400" dirty="0"/>
          </a:p>
          <a:p>
            <a:r>
              <a:rPr lang="en-AU" dirty="0"/>
              <a:t>Sends the output of one function to the input of another</a:t>
            </a:r>
          </a:p>
          <a:p>
            <a:endParaRPr lang="en-AU" sz="2400" dirty="0"/>
          </a:p>
          <a:p>
            <a:endParaRPr lang="en-AU" sz="2400" dirty="0"/>
          </a:p>
          <a:p>
            <a:endParaRPr lang="en-AU" sz="2400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08D3820-1A28-45C2-85D0-E748442E1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65" y="365125"/>
            <a:ext cx="1267968" cy="1267968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E4AD2ED-93C2-47EA-B62E-F1F5FA5616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84" r="36666" b="40632"/>
          <a:stretch/>
        </p:blipFill>
        <p:spPr>
          <a:xfrm>
            <a:off x="4173431" y="5604021"/>
            <a:ext cx="3619500" cy="9674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FFEA29-EA0D-4658-8090-94AC9FBE8C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43443" r="88097" b="44163"/>
          <a:stretch/>
        </p:blipFill>
        <p:spPr>
          <a:xfrm>
            <a:off x="4225398" y="3175054"/>
            <a:ext cx="3473296" cy="203450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644AC94-E93E-47EC-BB7B-56FD237C3FAD}"/>
              </a:ext>
            </a:extLst>
          </p:cNvPr>
          <p:cNvSpPr txBox="1">
            <a:spLocks/>
          </p:cNvSpPr>
          <p:nvPr/>
        </p:nvSpPr>
        <p:spPr>
          <a:xfrm>
            <a:off x="2063851" y="5354818"/>
            <a:ext cx="2613991" cy="96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  <a:p>
            <a:r>
              <a:rPr lang="en-AU" dirty="0"/>
              <a:t>Create vector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E15B19-4AB7-43A7-8113-F8B3ED2445A6}"/>
              </a:ext>
            </a:extLst>
          </p:cNvPr>
          <p:cNvSpPr txBox="1">
            <a:spLocks/>
          </p:cNvSpPr>
          <p:nvPr/>
        </p:nvSpPr>
        <p:spPr>
          <a:xfrm>
            <a:off x="7711343" y="5406788"/>
            <a:ext cx="2613991" cy="96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  <a:p>
            <a:r>
              <a:rPr lang="en-AU" dirty="0"/>
              <a:t>Sum()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F99E04-1E64-4B4E-92B2-C134B7353D34}"/>
              </a:ext>
            </a:extLst>
          </p:cNvPr>
          <p:cNvCxnSpPr/>
          <p:nvPr/>
        </p:nvCxnSpPr>
        <p:spPr>
          <a:xfrm>
            <a:off x="4917014" y="6069911"/>
            <a:ext cx="186442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EFD2FC2-5D08-460B-A2CC-A04CDD246908}"/>
              </a:ext>
            </a:extLst>
          </p:cNvPr>
          <p:cNvSpPr txBox="1"/>
          <p:nvPr/>
        </p:nvSpPr>
        <p:spPr>
          <a:xfrm>
            <a:off x="5549264" y="5880263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>
                <a:highlight>
                  <a:srgbClr val="FFFF00"/>
                </a:highlight>
              </a:rPr>
              <a:t>%&gt;%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3081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36DB7-3143-45F6-B4C4-3DC8133D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Pipes! </a:t>
            </a:r>
            <a:r>
              <a:rPr lang="en-AU" b="1" dirty="0">
                <a:highlight>
                  <a:srgbClr val="FFFF00"/>
                </a:highlight>
              </a:rPr>
              <a:t>%&gt;%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08D3820-1A28-45C2-85D0-E748442E1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65" y="365125"/>
            <a:ext cx="1267968" cy="126796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CE21B-D33B-44F7-9D92-914B3AA63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2251"/>
            <a:ext cx="11647485" cy="4819710"/>
          </a:xfrm>
        </p:spPr>
        <p:txBody>
          <a:bodyPr/>
          <a:lstStyle/>
          <a:p>
            <a:r>
              <a:rPr lang="en-AU" dirty="0"/>
              <a:t>Can simplify code and make it more intuitive/readable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0A1422-748E-4F99-A975-D81BE2524C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705" r="85815" b="42995"/>
          <a:stretch/>
        </p:blipFill>
        <p:spPr>
          <a:xfrm>
            <a:off x="3718063" y="2922104"/>
            <a:ext cx="4755873" cy="26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27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213" y="638616"/>
            <a:ext cx="10076213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2. Importing table data into 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89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frames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A list of equal length </a:t>
            </a:r>
            <a:r>
              <a:rPr lang="en-AU" u="sng" dirty="0"/>
              <a:t>vectors</a:t>
            </a:r>
          </a:p>
          <a:p>
            <a:endParaRPr lang="en-AU" b="1" dirty="0"/>
          </a:p>
          <a:p>
            <a:endParaRPr lang="en-AU" b="1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510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frames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A list of equal length </a:t>
            </a:r>
            <a:r>
              <a:rPr lang="en-AU" u="sng" dirty="0"/>
              <a:t>vectors</a:t>
            </a:r>
          </a:p>
          <a:p>
            <a:pPr lvl="1"/>
            <a:r>
              <a:rPr lang="en-AU" sz="2000" dirty="0"/>
              <a:t>You can easily extract any column as a vector (</a:t>
            </a:r>
            <a:r>
              <a:rPr lang="en-AU" sz="2000" dirty="0" err="1"/>
              <a:t>dataframe$colname</a:t>
            </a:r>
            <a:r>
              <a:rPr lang="en-AU" sz="2000" dirty="0"/>
              <a:t>)</a:t>
            </a:r>
          </a:p>
          <a:p>
            <a:endParaRPr lang="en-AU" dirty="0"/>
          </a:p>
          <a:p>
            <a:endParaRPr lang="en-AU" u="sng" dirty="0"/>
          </a:p>
          <a:p>
            <a:endParaRPr lang="en-AU" b="1" dirty="0"/>
          </a:p>
          <a:p>
            <a:endParaRPr lang="en-AU" b="1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71389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frames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A list of equal length </a:t>
            </a:r>
            <a:r>
              <a:rPr lang="en-AU" u="sng" dirty="0"/>
              <a:t>vectors</a:t>
            </a:r>
          </a:p>
          <a:p>
            <a:pPr lvl="1"/>
            <a:r>
              <a:rPr lang="en-AU" sz="2000" dirty="0"/>
              <a:t>You can easily extract any column as a vector (</a:t>
            </a:r>
            <a:r>
              <a:rPr lang="en-AU" sz="2000" dirty="0" err="1"/>
              <a:t>dataframe$colname</a:t>
            </a:r>
            <a:r>
              <a:rPr lang="en-AU" sz="2000" dirty="0"/>
              <a:t>)</a:t>
            </a:r>
          </a:p>
          <a:p>
            <a:endParaRPr lang="en-AU" dirty="0"/>
          </a:p>
          <a:p>
            <a:r>
              <a:rPr lang="en-AU" dirty="0"/>
              <a:t>Very commonly used in data analysis (rows = samples, columns = variables)</a:t>
            </a:r>
          </a:p>
          <a:p>
            <a:endParaRPr lang="en-AU" u="sng" dirty="0"/>
          </a:p>
          <a:p>
            <a:r>
              <a:rPr lang="en-AU" b="1" dirty="0" err="1"/>
              <a:t>as.data.frame</a:t>
            </a:r>
            <a:r>
              <a:rPr lang="en-AU" b="1" dirty="0"/>
              <a:t> (base R)</a:t>
            </a:r>
          </a:p>
          <a:p>
            <a:endParaRPr lang="en-AU" u="sng" dirty="0"/>
          </a:p>
          <a:p>
            <a:endParaRPr lang="en-AU" b="1" dirty="0"/>
          </a:p>
          <a:p>
            <a:endParaRPr lang="en-AU" b="1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4836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tibble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2488"/>
            <a:ext cx="10515600" cy="4351338"/>
          </a:xfrm>
        </p:spPr>
        <p:txBody>
          <a:bodyPr>
            <a:normAutofit/>
          </a:bodyPr>
          <a:lstStyle/>
          <a:p>
            <a:endParaRPr lang="en-AU" b="1" dirty="0"/>
          </a:p>
          <a:p>
            <a:r>
              <a:rPr lang="en-AU" b="1" dirty="0" err="1"/>
              <a:t>tibble</a:t>
            </a:r>
            <a:r>
              <a:rPr lang="en-AU" b="1" dirty="0"/>
              <a:t>()</a:t>
            </a:r>
            <a:endParaRPr lang="en-AU" dirty="0"/>
          </a:p>
          <a:p>
            <a:pPr lvl="1"/>
            <a:r>
              <a:rPr lang="en-AU" dirty="0" err="1"/>
              <a:t>Tidyverse</a:t>
            </a:r>
            <a:r>
              <a:rPr lang="en-AU" dirty="0"/>
              <a:t> functions automatically import tabular data to </a:t>
            </a:r>
            <a:r>
              <a:rPr lang="en-AU" dirty="0" err="1"/>
              <a:t>tibbles</a:t>
            </a:r>
            <a:endParaRPr lang="en-AU" dirty="0"/>
          </a:p>
          <a:p>
            <a:pPr lvl="1"/>
            <a:r>
              <a:rPr lang="en-AU" dirty="0"/>
              <a:t>Provides a more succinct overview of your data!</a:t>
            </a:r>
          </a:p>
          <a:p>
            <a:pPr lvl="1"/>
            <a:r>
              <a:rPr lang="en-AU" dirty="0"/>
              <a:t>Automatically prints the types of data for each column (e.g. chr, </a:t>
            </a:r>
            <a:r>
              <a:rPr lang="en-AU" dirty="0" err="1"/>
              <a:t>dbl</a:t>
            </a:r>
            <a:r>
              <a:rPr lang="en-AU" dirty="0"/>
              <a:t>)</a:t>
            </a:r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7619E8-198B-4BAB-8F0F-FECCAE443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43130" y="199204"/>
            <a:ext cx="1574923" cy="182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532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tibble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2488"/>
            <a:ext cx="10515600" cy="4351338"/>
          </a:xfrm>
        </p:spPr>
        <p:txBody>
          <a:bodyPr>
            <a:normAutofit/>
          </a:bodyPr>
          <a:lstStyle/>
          <a:p>
            <a:endParaRPr lang="en-AU" b="1" dirty="0"/>
          </a:p>
          <a:p>
            <a:r>
              <a:rPr lang="en-AU" b="1" dirty="0" err="1"/>
              <a:t>tibble</a:t>
            </a:r>
            <a:r>
              <a:rPr lang="en-AU" b="1" dirty="0"/>
              <a:t>()</a:t>
            </a:r>
            <a:endParaRPr lang="en-AU" dirty="0"/>
          </a:p>
          <a:p>
            <a:pPr lvl="1"/>
            <a:r>
              <a:rPr lang="en-AU" dirty="0" err="1"/>
              <a:t>Tidyverse</a:t>
            </a:r>
            <a:r>
              <a:rPr lang="en-AU" dirty="0"/>
              <a:t> functions automatically import tabular data to </a:t>
            </a:r>
            <a:r>
              <a:rPr lang="en-AU" dirty="0" err="1"/>
              <a:t>tibbles</a:t>
            </a:r>
            <a:endParaRPr lang="en-AU" dirty="0"/>
          </a:p>
          <a:p>
            <a:pPr lvl="1"/>
            <a:r>
              <a:rPr lang="en-AU" dirty="0"/>
              <a:t>Provides a more succinct overview of your data!</a:t>
            </a:r>
          </a:p>
          <a:p>
            <a:pPr lvl="1"/>
            <a:r>
              <a:rPr lang="en-AU" dirty="0"/>
              <a:t>Automatically prints the types of data for each column (e.g. chr, </a:t>
            </a:r>
            <a:r>
              <a:rPr lang="en-AU" dirty="0" err="1"/>
              <a:t>dbl</a:t>
            </a:r>
            <a:r>
              <a:rPr lang="en-AU" dirty="0"/>
              <a:t>)</a:t>
            </a:r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7619E8-198B-4BAB-8F0F-FECCAE443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43130" y="199204"/>
            <a:ext cx="1574923" cy="1825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7913C3-9021-4391-931C-2DF091ABC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87153"/>
            <a:ext cx="12192000" cy="317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64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8516-6C0B-4159-BA8D-B933ABB6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Outline for 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46CEE-4798-4C50-879B-995D58D7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Gill Sans MT" panose="020B0502020104020203" pitchFamily="34" charset="0"/>
              </a:rPr>
              <a:t>1. Intro to the </a:t>
            </a:r>
            <a:r>
              <a:rPr lang="en-AU" dirty="0" err="1">
                <a:latin typeface="Gill Sans MT" panose="020B0502020104020203" pitchFamily="34" charset="0"/>
              </a:rPr>
              <a:t>Tidyverse</a:t>
            </a:r>
            <a:endParaRPr lang="en-AU" dirty="0">
              <a:latin typeface="Gill Sans MT" panose="020B0502020104020203" pitchFamily="34" charset="0"/>
            </a:endParaRPr>
          </a:p>
          <a:p>
            <a:r>
              <a:rPr lang="en-AU" dirty="0">
                <a:latin typeface="Gill Sans MT" panose="020B0502020104020203" pitchFamily="34" charset="0"/>
              </a:rPr>
              <a:t>2. Importing table data into R (excel, </a:t>
            </a:r>
            <a:r>
              <a:rPr lang="en-AU" dirty="0" err="1">
                <a:latin typeface="Gill Sans MT" panose="020B0502020104020203" pitchFamily="34" charset="0"/>
              </a:rPr>
              <a:t>tsv</a:t>
            </a:r>
            <a:r>
              <a:rPr lang="en-AU" dirty="0">
                <a:latin typeface="Gill Sans MT" panose="020B0502020104020203" pitchFamily="34" charset="0"/>
              </a:rPr>
              <a:t>, csv, etc.)</a:t>
            </a:r>
          </a:p>
          <a:p>
            <a:r>
              <a:rPr lang="en-AU" dirty="0">
                <a:latin typeface="Gill Sans MT" panose="020B0502020104020203" pitchFamily="34" charset="0"/>
              </a:rPr>
              <a:t>3. Cleaning data</a:t>
            </a:r>
          </a:p>
        </p:txBody>
      </p:sp>
    </p:spTree>
    <p:extLst>
      <p:ext uri="{BB962C8B-B14F-4D97-AF65-F5344CB8AC3E}">
        <p14:creationId xmlns:p14="http://schemas.microsoft.com/office/powerpoint/2010/main" val="2448608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for importing table data</a:t>
            </a:r>
          </a:p>
        </p:txBody>
      </p:sp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27CFD16C-4E12-4DFC-9FF5-61A871A83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592" y="194584"/>
            <a:ext cx="1912221" cy="2214989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b="1" dirty="0"/>
          </a:p>
          <a:p>
            <a:endParaRPr lang="en-AU" b="1" dirty="0"/>
          </a:p>
          <a:p>
            <a:r>
              <a:rPr lang="en-AU" b="1" dirty="0" err="1"/>
              <a:t>read_xlsx</a:t>
            </a:r>
            <a:r>
              <a:rPr lang="en-AU" b="1" dirty="0"/>
              <a:t>()</a:t>
            </a:r>
          </a:p>
          <a:p>
            <a:endParaRPr lang="en-AU" b="1" dirty="0"/>
          </a:p>
          <a:p>
            <a:r>
              <a:rPr lang="en-AU" dirty="0" err="1"/>
              <a:t>read_xlsx</a:t>
            </a:r>
            <a:r>
              <a:rPr lang="en-AU" dirty="0"/>
              <a:t>(</a:t>
            </a:r>
            <a:r>
              <a:rPr lang="en-AU" b="1" dirty="0"/>
              <a:t>path </a:t>
            </a:r>
            <a:r>
              <a:rPr lang="en-AU" dirty="0"/>
              <a:t>= “</a:t>
            </a:r>
            <a:r>
              <a:rPr lang="en-AU" i="1" dirty="0"/>
              <a:t>path/to/your/table.xlsx</a:t>
            </a:r>
            <a:r>
              <a:rPr lang="en-AU" dirty="0"/>
              <a:t>”, </a:t>
            </a:r>
            <a:r>
              <a:rPr lang="en-AU" b="1" dirty="0"/>
              <a:t>sheet</a:t>
            </a:r>
            <a:r>
              <a:rPr lang="en-AU" dirty="0"/>
              <a:t> = “</a:t>
            </a:r>
            <a:r>
              <a:rPr lang="en-AU" i="1" dirty="0"/>
              <a:t>sheet1</a:t>
            </a:r>
            <a:r>
              <a:rPr lang="en-AU" dirty="0"/>
              <a:t>”)</a:t>
            </a:r>
          </a:p>
          <a:p>
            <a:endParaRPr lang="en-AU" b="1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B20E2-4801-4C91-9681-D691E8D4880E}"/>
              </a:ext>
            </a:extLst>
          </p:cNvPr>
          <p:cNvSpPr txBox="1"/>
          <p:nvPr/>
        </p:nvSpPr>
        <p:spPr>
          <a:xfrm>
            <a:off x="167737" y="6365612"/>
            <a:ext cx="10894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 err="1"/>
              <a:t>Readxl</a:t>
            </a:r>
            <a:r>
              <a:rPr lang="en-AU" b="1" dirty="0"/>
              <a:t> </a:t>
            </a:r>
            <a:r>
              <a:rPr lang="en-AU" b="1" dirty="0" err="1"/>
              <a:t>cheatsheet</a:t>
            </a:r>
            <a:r>
              <a:rPr lang="en-AU" b="1" dirty="0"/>
              <a:t>:</a:t>
            </a:r>
            <a:r>
              <a:rPr lang="en-AU" dirty="0"/>
              <a:t> https://raw.githubusercontent.com/rstudio/cheatsheets/main/data-import.pdf</a:t>
            </a:r>
          </a:p>
        </p:txBody>
      </p:sp>
    </p:spTree>
    <p:extLst>
      <p:ext uri="{BB962C8B-B14F-4D97-AF65-F5344CB8AC3E}">
        <p14:creationId xmlns:p14="http://schemas.microsoft.com/office/powerpoint/2010/main" val="804081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for importing table data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b="1" dirty="0"/>
          </a:p>
          <a:p>
            <a:endParaRPr lang="en-AU" b="1" dirty="0"/>
          </a:p>
          <a:p>
            <a:r>
              <a:rPr lang="en-AU" b="1" dirty="0" err="1"/>
              <a:t>read_delim</a:t>
            </a:r>
            <a:r>
              <a:rPr lang="en-AU" b="1" dirty="0"/>
              <a:t>()</a:t>
            </a:r>
          </a:p>
          <a:p>
            <a:endParaRPr lang="en-AU" b="1" dirty="0"/>
          </a:p>
          <a:p>
            <a:r>
              <a:rPr lang="en-AU" dirty="0" err="1"/>
              <a:t>read_delim</a:t>
            </a:r>
            <a:r>
              <a:rPr lang="en-AU" dirty="0"/>
              <a:t>(</a:t>
            </a:r>
            <a:r>
              <a:rPr lang="en-AU" b="1" dirty="0"/>
              <a:t>file </a:t>
            </a:r>
            <a:r>
              <a:rPr lang="en-AU" dirty="0"/>
              <a:t>= “</a:t>
            </a:r>
            <a:r>
              <a:rPr lang="en-AU" i="1" dirty="0"/>
              <a:t>path/to/your/</a:t>
            </a:r>
            <a:r>
              <a:rPr lang="en-AU" i="1" dirty="0" err="1"/>
              <a:t>file</a:t>
            </a:r>
            <a:r>
              <a:rPr lang="en-AU" dirty="0" err="1"/>
              <a:t>.</a:t>
            </a:r>
            <a:r>
              <a:rPr lang="en-AU" dirty="0" err="1">
                <a:highlight>
                  <a:srgbClr val="FFFF00"/>
                </a:highlight>
              </a:rPr>
              <a:t>filetype</a:t>
            </a:r>
            <a:r>
              <a:rPr lang="en-AU" dirty="0"/>
              <a:t>”, </a:t>
            </a:r>
            <a:r>
              <a:rPr lang="en-AU" b="1" dirty="0" err="1"/>
              <a:t>delim</a:t>
            </a:r>
            <a:r>
              <a:rPr lang="en-AU" b="1" dirty="0"/>
              <a:t> </a:t>
            </a:r>
            <a:r>
              <a:rPr lang="en-AU" dirty="0"/>
              <a:t>= ‘</a:t>
            </a:r>
            <a:r>
              <a:rPr lang="en-AU" i="1" dirty="0"/>
              <a:t>delimiter</a:t>
            </a:r>
            <a:r>
              <a:rPr lang="en-AU" dirty="0"/>
              <a:t>’)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BDC840-27CD-443A-AE44-42042B89BA2F}"/>
              </a:ext>
            </a:extLst>
          </p:cNvPr>
          <p:cNvSpPr txBox="1"/>
          <p:nvPr/>
        </p:nvSpPr>
        <p:spPr>
          <a:xfrm>
            <a:off x="167737" y="6365612"/>
            <a:ext cx="10894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 err="1"/>
              <a:t>Readr</a:t>
            </a:r>
            <a:r>
              <a:rPr lang="en-AU" b="1" dirty="0"/>
              <a:t> </a:t>
            </a:r>
            <a:r>
              <a:rPr lang="en-AU" b="1" dirty="0" err="1"/>
              <a:t>cheatsheet</a:t>
            </a:r>
            <a:r>
              <a:rPr lang="en-AU" b="1" dirty="0"/>
              <a:t>:</a:t>
            </a:r>
            <a:r>
              <a:rPr lang="en-AU" dirty="0"/>
              <a:t> https://raw.githubusercontent.com/rstudio/cheatsheets/main/data-import.pdf</a:t>
            </a:r>
          </a:p>
        </p:txBody>
      </p:sp>
      <p:pic>
        <p:nvPicPr>
          <p:cNvPr id="8" name="Content Placeholder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1C7424B8-040A-4D5C-9433-CE13DE482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574" y="253684"/>
            <a:ext cx="1780695" cy="2062638"/>
          </a:xfrm>
        </p:spPr>
      </p:pic>
    </p:spTree>
    <p:extLst>
      <p:ext uri="{BB962C8B-B14F-4D97-AF65-F5344CB8AC3E}">
        <p14:creationId xmlns:p14="http://schemas.microsoft.com/office/powerpoint/2010/main" val="2647559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5E7-2E5A-42A9-887C-EBC1434D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for importing table data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E50A5E-1A2D-4492-B9D0-188820CB9E94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818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b="1" dirty="0"/>
          </a:p>
          <a:p>
            <a:endParaRPr lang="en-AU" b="1" dirty="0"/>
          </a:p>
          <a:p>
            <a:r>
              <a:rPr lang="en-AU" b="1" dirty="0" err="1"/>
              <a:t>read_delim</a:t>
            </a:r>
            <a:r>
              <a:rPr lang="en-AU" b="1" dirty="0"/>
              <a:t>()</a:t>
            </a:r>
          </a:p>
          <a:p>
            <a:endParaRPr lang="en-AU" b="1" dirty="0"/>
          </a:p>
          <a:p>
            <a:r>
              <a:rPr lang="en-AU" dirty="0" err="1"/>
              <a:t>read_delim</a:t>
            </a:r>
            <a:r>
              <a:rPr lang="en-AU" dirty="0"/>
              <a:t>(</a:t>
            </a:r>
            <a:r>
              <a:rPr lang="en-AU" b="1" dirty="0"/>
              <a:t>file </a:t>
            </a:r>
            <a:r>
              <a:rPr lang="en-AU" dirty="0"/>
              <a:t>= “</a:t>
            </a:r>
            <a:r>
              <a:rPr lang="en-AU" i="1" dirty="0"/>
              <a:t>path/to/your/</a:t>
            </a:r>
            <a:r>
              <a:rPr lang="en-AU" i="1" dirty="0" err="1"/>
              <a:t>file</a:t>
            </a:r>
            <a:r>
              <a:rPr lang="en-AU" dirty="0" err="1"/>
              <a:t>.</a:t>
            </a:r>
            <a:r>
              <a:rPr lang="en-AU" dirty="0" err="1">
                <a:highlight>
                  <a:srgbClr val="FFFF00"/>
                </a:highlight>
              </a:rPr>
              <a:t>filetype</a:t>
            </a:r>
            <a:r>
              <a:rPr lang="en-AU" dirty="0"/>
              <a:t>”, </a:t>
            </a:r>
            <a:r>
              <a:rPr lang="en-AU" b="1" dirty="0" err="1"/>
              <a:t>delim</a:t>
            </a:r>
            <a:r>
              <a:rPr lang="en-AU" b="1" dirty="0"/>
              <a:t> </a:t>
            </a:r>
            <a:r>
              <a:rPr lang="en-AU" dirty="0"/>
              <a:t>= ‘</a:t>
            </a:r>
            <a:r>
              <a:rPr lang="en-AU" i="1" dirty="0"/>
              <a:t>delimiter</a:t>
            </a:r>
            <a:r>
              <a:rPr lang="en-AU" dirty="0"/>
              <a:t>’)</a:t>
            </a:r>
          </a:p>
          <a:p>
            <a:endParaRPr lang="en-AU" dirty="0"/>
          </a:p>
          <a:p>
            <a:r>
              <a:rPr lang="en-AU" dirty="0"/>
              <a:t>Common delimiters: </a:t>
            </a:r>
          </a:p>
          <a:p>
            <a:pPr lvl="1"/>
            <a:r>
              <a:rPr lang="en-AU" dirty="0"/>
              <a:t>comma separated (.csv) </a:t>
            </a:r>
            <a:r>
              <a:rPr lang="en-AU" b="1" dirty="0" err="1"/>
              <a:t>delim</a:t>
            </a:r>
            <a:r>
              <a:rPr lang="en-AU" b="1" dirty="0"/>
              <a:t> </a:t>
            </a:r>
            <a:r>
              <a:rPr lang="en-AU" dirty="0"/>
              <a:t>= ‘,’</a:t>
            </a:r>
          </a:p>
          <a:p>
            <a:pPr lvl="1"/>
            <a:r>
              <a:rPr lang="en-AU" dirty="0"/>
              <a:t>tab separated (.</a:t>
            </a:r>
            <a:r>
              <a:rPr lang="en-AU" dirty="0" err="1"/>
              <a:t>tsv</a:t>
            </a:r>
            <a:r>
              <a:rPr lang="en-AU" dirty="0"/>
              <a:t>) </a:t>
            </a:r>
            <a:r>
              <a:rPr lang="en-AU" b="1" dirty="0" err="1"/>
              <a:t>delim</a:t>
            </a:r>
            <a:r>
              <a:rPr lang="en-AU" b="1" dirty="0"/>
              <a:t> </a:t>
            </a:r>
            <a:r>
              <a:rPr lang="en-AU" dirty="0"/>
              <a:t>= ‘\t’</a:t>
            </a:r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sz="1400" dirty="0"/>
          </a:p>
          <a:p>
            <a:endParaRPr lang="en-AU" sz="1400" dirty="0"/>
          </a:p>
          <a:p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BDC840-27CD-443A-AE44-42042B89BA2F}"/>
              </a:ext>
            </a:extLst>
          </p:cNvPr>
          <p:cNvSpPr txBox="1"/>
          <p:nvPr/>
        </p:nvSpPr>
        <p:spPr>
          <a:xfrm>
            <a:off x="167737" y="6365612"/>
            <a:ext cx="10894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 err="1"/>
              <a:t>Readr</a:t>
            </a:r>
            <a:r>
              <a:rPr lang="en-AU" b="1" dirty="0"/>
              <a:t> </a:t>
            </a:r>
            <a:r>
              <a:rPr lang="en-AU" b="1" dirty="0" err="1"/>
              <a:t>cheatsheet</a:t>
            </a:r>
            <a:r>
              <a:rPr lang="en-AU" b="1" dirty="0"/>
              <a:t>:</a:t>
            </a:r>
            <a:r>
              <a:rPr lang="en-AU" dirty="0"/>
              <a:t> https://raw.githubusercontent.com/rstudio/cheatsheets/main/data-import.pdf</a:t>
            </a:r>
          </a:p>
        </p:txBody>
      </p:sp>
      <p:pic>
        <p:nvPicPr>
          <p:cNvPr id="8" name="Content Placeholder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1C7424B8-040A-4D5C-9433-CE13DE482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574" y="253684"/>
            <a:ext cx="1780695" cy="2062638"/>
          </a:xfrm>
        </p:spPr>
      </p:pic>
    </p:spTree>
    <p:extLst>
      <p:ext uri="{BB962C8B-B14F-4D97-AF65-F5344CB8AC3E}">
        <p14:creationId xmlns:p14="http://schemas.microsoft.com/office/powerpoint/2010/main" val="325132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4814-53DF-4AA4-BAF7-F535AE9C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77411-AA81-475C-8946-EA771668C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48D83-9592-4A3B-8AAB-79EEFDFD1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15" y="0"/>
            <a:ext cx="96853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44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outdoor, sign, blue&#10;&#10;Description automatically generated">
            <a:extLst>
              <a:ext uri="{FF2B5EF4-FFF2-40B4-BE49-F238E27FC236}">
                <a16:creationId xmlns:a16="http://schemas.microsoft.com/office/drawing/2014/main" id="{F4F2210C-FBF6-4D0D-9046-DA7F9DBD2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317" y="751806"/>
            <a:ext cx="4131365" cy="4785498"/>
          </a:xfrm>
        </p:spPr>
      </p:pic>
    </p:spTree>
    <p:extLst>
      <p:ext uri="{BB962C8B-B14F-4D97-AF65-F5344CB8AC3E}">
        <p14:creationId xmlns:p14="http://schemas.microsoft.com/office/powerpoint/2010/main" val="858399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3. Cleaning table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631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dog&#10;&#10;Description automatically generated">
            <a:extLst>
              <a:ext uri="{FF2B5EF4-FFF2-40B4-BE49-F238E27FC236}">
                <a16:creationId xmlns:a16="http://schemas.microsoft.com/office/drawing/2014/main" id="{82FB864C-CF18-4F73-A25C-A5572B772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975" y="-16340"/>
            <a:ext cx="6874340" cy="6874340"/>
          </a:xfrm>
        </p:spPr>
      </p:pic>
    </p:spTree>
    <p:extLst>
      <p:ext uri="{BB962C8B-B14F-4D97-AF65-F5344CB8AC3E}">
        <p14:creationId xmlns:p14="http://schemas.microsoft.com/office/powerpoint/2010/main" val="4005322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Janitor</a:t>
            </a:r>
          </a:p>
        </p:txBody>
      </p:sp>
      <p:pic>
        <p:nvPicPr>
          <p:cNvPr id="9" name="Picture 8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EEFDFF4A-0DF2-4FCC-BE6B-5B060A1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40" y="311019"/>
            <a:ext cx="1523809" cy="1765079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40555A11-2E4F-47EA-B681-DF6B51618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77" y="2736450"/>
            <a:ext cx="12226154" cy="19127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4F89FFD-5184-42D6-8254-64D349854E9A}"/>
              </a:ext>
            </a:extLst>
          </p:cNvPr>
          <p:cNvSpPr txBox="1"/>
          <p:nvPr/>
        </p:nvSpPr>
        <p:spPr>
          <a:xfrm>
            <a:off x="0" y="6492875"/>
            <a:ext cx="122261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https://www.nytimes.com/2014/08/18/technology/for-big-data-scientists-hurdle-to-insights-is-janitor-work.html</a:t>
            </a:r>
          </a:p>
        </p:txBody>
      </p:sp>
    </p:spTree>
    <p:extLst>
      <p:ext uri="{BB962C8B-B14F-4D97-AF65-F5344CB8AC3E}">
        <p14:creationId xmlns:p14="http://schemas.microsoft.com/office/powerpoint/2010/main" val="14589217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Janitor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 err="1"/>
              <a:t>clean_names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As the name suggests! E.g. </a:t>
            </a:r>
            <a:r>
              <a:rPr lang="en-AU" dirty="0" err="1"/>
              <a:t>SaMpLe.NaMe</a:t>
            </a:r>
            <a:r>
              <a:rPr lang="en-AU" dirty="0"/>
              <a:t>% -&gt; sample.name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9" name="Picture 8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EEFDFF4A-0DF2-4FCC-BE6B-5B060A1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40" y="311019"/>
            <a:ext cx="1523809" cy="176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400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Janitor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 err="1"/>
              <a:t>clean_names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As the name suggests! E.g. </a:t>
            </a:r>
            <a:r>
              <a:rPr lang="en-AU" dirty="0" err="1"/>
              <a:t>SaMpLe.NaMe</a:t>
            </a:r>
            <a:r>
              <a:rPr lang="en-AU" dirty="0"/>
              <a:t>% -&gt; sample.name</a:t>
            </a:r>
          </a:p>
          <a:p>
            <a:pPr lvl="1"/>
            <a:endParaRPr lang="en-AU" dirty="0"/>
          </a:p>
          <a:p>
            <a:r>
              <a:rPr lang="en-AU" b="1" dirty="0" err="1"/>
              <a:t>remove_empty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Removes empty columns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9" name="Picture 8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EEFDFF4A-0DF2-4FCC-BE6B-5B060A1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40" y="311019"/>
            <a:ext cx="1523809" cy="176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1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16E5-E2BC-4F91-AE5F-FEFF84D3C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8616"/>
            <a:ext cx="9144000" cy="2387600"/>
          </a:xfrm>
          <a:noFill/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Gill Sans MT" panose="020B0502020104020203" pitchFamily="34" charset="0"/>
              </a:rPr>
              <a:t>1. The </a:t>
            </a:r>
            <a:r>
              <a:rPr lang="en-AU" dirty="0" err="1">
                <a:solidFill>
                  <a:schemeClr val="bg1"/>
                </a:solidFill>
                <a:latin typeface="Gill Sans MT" panose="020B0502020104020203" pitchFamily="34" charset="0"/>
              </a:rPr>
              <a:t>Tidyverse</a:t>
            </a:r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4C560-D4A2-4EA9-AA63-40CEB039D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7805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Janitor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 err="1"/>
              <a:t>clean_names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As the name suggests! E.g. </a:t>
            </a:r>
            <a:r>
              <a:rPr lang="en-AU" dirty="0" err="1"/>
              <a:t>SaMpLe.NaMe</a:t>
            </a:r>
            <a:r>
              <a:rPr lang="en-AU" dirty="0"/>
              <a:t>% -&gt; sample.name</a:t>
            </a:r>
          </a:p>
          <a:p>
            <a:pPr lvl="1"/>
            <a:endParaRPr lang="en-AU" dirty="0"/>
          </a:p>
          <a:p>
            <a:r>
              <a:rPr lang="en-AU" b="1" dirty="0" err="1"/>
              <a:t>remove_empty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Removes empty columns</a:t>
            </a:r>
          </a:p>
          <a:p>
            <a:pPr lvl="1"/>
            <a:endParaRPr lang="en-AU" dirty="0"/>
          </a:p>
          <a:p>
            <a:r>
              <a:rPr lang="en-AU" b="1" dirty="0" err="1"/>
              <a:t>remove_constant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Removes useless columns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9" name="Picture 8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EEFDFF4A-0DF2-4FCC-BE6B-5B060A1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40" y="311019"/>
            <a:ext cx="1523809" cy="176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03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Janitor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b="1" dirty="0" err="1"/>
              <a:t>clean_names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As the name suggests! E.g. </a:t>
            </a:r>
            <a:r>
              <a:rPr lang="en-AU" dirty="0" err="1"/>
              <a:t>SaMpLe.NaMe</a:t>
            </a:r>
            <a:r>
              <a:rPr lang="en-AU" dirty="0"/>
              <a:t>% -&gt; sample.name</a:t>
            </a:r>
          </a:p>
          <a:p>
            <a:pPr lvl="1"/>
            <a:endParaRPr lang="en-AU" dirty="0"/>
          </a:p>
          <a:p>
            <a:r>
              <a:rPr lang="en-AU" b="1" dirty="0" err="1"/>
              <a:t>remove_empty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Removes empty columns</a:t>
            </a:r>
          </a:p>
          <a:p>
            <a:pPr lvl="1"/>
            <a:endParaRPr lang="en-AU" dirty="0"/>
          </a:p>
          <a:p>
            <a:r>
              <a:rPr lang="en-AU" b="1" dirty="0" err="1"/>
              <a:t>remove_constant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Removes useless columns</a:t>
            </a:r>
          </a:p>
          <a:p>
            <a:pPr lvl="1"/>
            <a:endParaRPr lang="en-AU" dirty="0"/>
          </a:p>
          <a:p>
            <a:r>
              <a:rPr lang="en-AU" b="1" dirty="0" err="1"/>
              <a:t>get_dupes</a:t>
            </a:r>
            <a:r>
              <a:rPr lang="en-AU" b="1" dirty="0"/>
              <a:t>()</a:t>
            </a:r>
          </a:p>
          <a:p>
            <a:pPr lvl="1"/>
            <a:r>
              <a:rPr lang="en-AU" dirty="0"/>
              <a:t>Finds duplicate entries (rows)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9" name="Picture 8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EEFDFF4A-0DF2-4FCC-BE6B-5B060A1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40" y="311019"/>
            <a:ext cx="1523809" cy="176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28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Dplyr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/>
              <a:t>distinct()</a:t>
            </a:r>
          </a:p>
          <a:p>
            <a:pPr lvl="1"/>
            <a:r>
              <a:rPr lang="en-AU" dirty="0"/>
              <a:t>Prints only distinct rows in a data frame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4067E60-13CF-4D6A-B14D-1D593EB46B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172" y="219878"/>
            <a:ext cx="1574351" cy="181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10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DF3-168F-4249-8812-A8046B1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Exercise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45E8C-0288-4852-B474-472D2BF9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See the exercises in “</a:t>
            </a:r>
            <a:r>
              <a:rPr lang="en-AU" dirty="0" err="1"/>
              <a:t>Exercises.R</a:t>
            </a:r>
            <a:r>
              <a:rPr lang="en-AU" dirty="0"/>
              <a:t>”</a:t>
            </a:r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</p:txBody>
      </p:sp>
      <p:pic>
        <p:nvPicPr>
          <p:cNvPr id="5" name="Picture 4" descr="A picture containing dog, indoor, sitting, floor&#10;&#10;Description automatically generated">
            <a:extLst>
              <a:ext uri="{FF2B5EF4-FFF2-40B4-BE49-F238E27FC236}">
                <a16:creationId xmlns:a16="http://schemas.microsoft.com/office/drawing/2014/main" id="{1976B8CB-09A8-4E56-B820-4FE20AF6C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783" y="180975"/>
            <a:ext cx="4762500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7034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1E514-B9E6-45F7-81EA-607B69DE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0760-5369-41BE-A04D-C91FFAA5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</a:t>
            </a:r>
            <a:r>
              <a:rPr lang="en-AU" dirty="0" err="1"/>
              <a:t>Tidyverse</a:t>
            </a:r>
            <a:r>
              <a:rPr lang="en-AU" dirty="0"/>
              <a:t> 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Importing data into R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Cleaning data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4" name="Picture 3" descr="A picture containing text, black, light, display&#10;&#10;Description automatically generated">
            <a:extLst>
              <a:ext uri="{FF2B5EF4-FFF2-40B4-BE49-F238E27FC236}">
                <a16:creationId xmlns:a16="http://schemas.microsoft.com/office/drawing/2014/main" id="{5A8EC310-EA2A-42CA-A105-E5A6462E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756" y="1496462"/>
            <a:ext cx="985255" cy="1137449"/>
          </a:xfrm>
          <a:prstGeom prst="rect">
            <a:avLst/>
          </a:prstGeom>
        </p:spPr>
      </p:pic>
      <p:pic>
        <p:nvPicPr>
          <p:cNvPr id="5" name="Content Placeholder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7749E0A-8BBA-4512-9C4E-8571131A3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030" y="2860275"/>
            <a:ext cx="981970" cy="1137449"/>
          </a:xfrm>
          <a:prstGeom prst="rect">
            <a:avLst/>
          </a:prstGeom>
        </p:spPr>
      </p:pic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D2C3DA39-354A-4CF9-9F3B-74FA150C48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059" y="2860275"/>
            <a:ext cx="981971" cy="1137450"/>
          </a:xfrm>
          <a:prstGeom prst="rect">
            <a:avLst/>
          </a:prstGeom>
        </p:spPr>
      </p:pic>
      <p:pic>
        <p:nvPicPr>
          <p:cNvPr id="7" name="Picture 6" descr="A picture containing text, sign, outdoor, green&#10;&#10;Description automatically generated">
            <a:extLst>
              <a:ext uri="{FF2B5EF4-FFF2-40B4-BE49-F238E27FC236}">
                <a16:creationId xmlns:a16="http://schemas.microsoft.com/office/drawing/2014/main" id="{F21F5ABC-815C-430E-85F5-9927317509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792" y="4224090"/>
            <a:ext cx="1006875" cy="1166298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27D42F95-1A2E-46D5-A66E-78DB71CA0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729" y="4224089"/>
            <a:ext cx="1009878" cy="11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31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7C0C-7725-46A4-B579-2E5019A5C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The </a:t>
            </a:r>
            <a:r>
              <a:rPr lang="en-AU" b="1" dirty="0" err="1"/>
              <a:t>Tidyverse</a:t>
            </a:r>
            <a:endParaRPr lang="en-AU" dirty="0"/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BA014E65-B746-42BA-837F-56978084D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7998"/>
            <a:ext cx="4496210" cy="4351338"/>
          </a:xfrm>
        </p:spPr>
      </p:pic>
      <p:pic>
        <p:nvPicPr>
          <p:cNvPr id="13" name="Picture 12" descr="A picture containing text, black, light, display&#10;&#10;Description automatically generated">
            <a:extLst>
              <a:ext uri="{FF2B5EF4-FFF2-40B4-BE49-F238E27FC236}">
                <a16:creationId xmlns:a16="http://schemas.microsoft.com/office/drawing/2014/main" id="{A6D30EB9-3D14-4380-A384-51645A15C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147" y="195512"/>
            <a:ext cx="1813681" cy="20938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0E5015A-C0BD-4718-9E07-85D3BCD787D7}"/>
              </a:ext>
            </a:extLst>
          </p:cNvPr>
          <p:cNvSpPr txBox="1"/>
          <p:nvPr/>
        </p:nvSpPr>
        <p:spPr>
          <a:xfrm>
            <a:off x="0" y="6119336"/>
            <a:ext cx="397130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Wickham et al., (2019). Welcome to the </a:t>
            </a:r>
            <a:r>
              <a:rPr lang="en-GB" sz="1400" dirty="0" err="1"/>
              <a:t>Tidyverse</a:t>
            </a:r>
            <a:r>
              <a:rPr lang="en-GB" sz="1400" dirty="0"/>
              <a:t>. </a:t>
            </a:r>
            <a:r>
              <a:rPr lang="en-GB" sz="1400" i="1" dirty="0"/>
              <a:t>Journal of Open Source Software</a:t>
            </a:r>
            <a:r>
              <a:rPr lang="en-GB" sz="1400" dirty="0"/>
              <a:t>, 4(43), 1686, https://doi.org/10.21105/joss.01686</a:t>
            </a:r>
            <a:endParaRPr lang="en-AU" sz="14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72DD75-523F-4361-961B-6478F114725E}"/>
              </a:ext>
            </a:extLst>
          </p:cNvPr>
          <p:cNvSpPr txBox="1">
            <a:spLocks/>
          </p:cNvSpPr>
          <p:nvPr/>
        </p:nvSpPr>
        <p:spPr>
          <a:xfrm>
            <a:off x="356259" y="1825625"/>
            <a:ext cx="637704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Group of R packages designed for data science</a:t>
            </a:r>
          </a:p>
          <a:p>
            <a:endParaRPr lang="en-AU" dirty="0"/>
          </a:p>
          <a:p>
            <a:r>
              <a:rPr lang="en-AU" dirty="0"/>
              <a:t>Common design/grammar structures</a:t>
            </a:r>
          </a:p>
          <a:p>
            <a:endParaRPr lang="en-AU" dirty="0"/>
          </a:p>
          <a:p>
            <a:r>
              <a:rPr lang="en-AU" dirty="0"/>
              <a:t>More user friendly than base R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429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DDB2-9D6E-4BB6-A367-3C00CED3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ggplot2</a:t>
            </a:r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E6D1EC1-CAC7-49E6-BF28-C2B17309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979" y="210186"/>
            <a:ext cx="1648540" cy="19095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553B18-AA0D-4E38-ADF6-BA2E44564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4055"/>
            <a:ext cx="2624630" cy="1814945"/>
          </a:xfrm>
          <a:prstGeom prst="rect">
            <a:avLst/>
          </a:prstGeom>
        </p:spPr>
      </p:pic>
      <p:pic>
        <p:nvPicPr>
          <p:cNvPr id="21" name="Content Placeholder 20" descr="Chart, box and whisker chart&#10;&#10;Description automatically generated">
            <a:extLst>
              <a:ext uri="{FF2B5EF4-FFF2-40B4-BE49-F238E27FC236}">
                <a16:creationId xmlns:a16="http://schemas.microsoft.com/office/drawing/2014/main" id="{4D52FACD-CABA-4682-863C-6F823D8C1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630" y="1344675"/>
            <a:ext cx="7647106" cy="5032374"/>
          </a:xfrm>
        </p:spPr>
      </p:pic>
    </p:spTree>
    <p:extLst>
      <p:ext uri="{BB962C8B-B14F-4D97-AF65-F5344CB8AC3E}">
        <p14:creationId xmlns:p14="http://schemas.microsoft.com/office/powerpoint/2010/main" val="111004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DDB2-9D6E-4BB6-A367-3C00CED3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ggplot2</a:t>
            </a:r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E6D1EC1-CAC7-49E6-BF28-C2B17309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979" y="210186"/>
            <a:ext cx="1648540" cy="1909559"/>
          </a:xfrm>
          <a:prstGeom prst="rect">
            <a:avLst/>
          </a:prstGeom>
        </p:spPr>
      </p:pic>
      <p:pic>
        <p:nvPicPr>
          <p:cNvPr id="14" name="Content Placeholder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A6FAE853-6714-48A8-A5AB-E849985EF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892" y="1235034"/>
            <a:ext cx="7509667" cy="4941929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851812-8597-4582-9DF2-E4028B369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66747"/>
            <a:ext cx="2690370" cy="186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318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DDB2-9D6E-4BB6-A367-3C00CED3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ggplot2</a:t>
            </a:r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E6D1EC1-CAC7-49E6-BF28-C2B17309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979" y="210186"/>
            <a:ext cx="1648540" cy="1909559"/>
          </a:xfrm>
          <a:prstGeom prst="rect">
            <a:avLst/>
          </a:prstGeom>
        </p:spPr>
      </p:pic>
      <p:pic>
        <p:nvPicPr>
          <p:cNvPr id="8" name="Picture 7" descr="A picture containing calendar&#10;&#10;Description automatically generated">
            <a:extLst>
              <a:ext uri="{FF2B5EF4-FFF2-40B4-BE49-F238E27FC236}">
                <a16:creationId xmlns:a16="http://schemas.microsoft.com/office/drawing/2014/main" id="{9396578A-A712-4C5A-BCE3-7A1B5DA84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319" y="0"/>
            <a:ext cx="5192350" cy="68668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0355A7-A2C9-4D1F-AE7C-0E8761EF0FDA}"/>
              </a:ext>
            </a:extLst>
          </p:cNvPr>
          <p:cNvSpPr txBox="1"/>
          <p:nvPr/>
        </p:nvSpPr>
        <p:spPr>
          <a:xfrm>
            <a:off x="0" y="6573992"/>
            <a:ext cx="45764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https://www.cedricscherer.com/top/dataviz/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40122-310A-4B11-8B74-7A7F1CDEC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422" y="1760517"/>
            <a:ext cx="3195638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40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DDB2-9D6E-4BB6-A367-3C00CED3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ggplot2</a:t>
            </a:r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E6D1EC1-CAC7-49E6-BF28-C2B17309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979" y="210186"/>
            <a:ext cx="1648540" cy="1909559"/>
          </a:xfrm>
          <a:prstGeom prst="rect">
            <a:avLst/>
          </a:prstGeom>
        </p:spPr>
      </p:pic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5399FD4B-A255-49A6-B1BB-3796B9AFE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99" y="0"/>
            <a:ext cx="9525001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0355A7-A2C9-4D1F-AE7C-0E8761EF0FDA}"/>
              </a:ext>
            </a:extLst>
          </p:cNvPr>
          <p:cNvSpPr txBox="1"/>
          <p:nvPr/>
        </p:nvSpPr>
        <p:spPr>
          <a:xfrm>
            <a:off x="0" y="6573992"/>
            <a:ext cx="45764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https://www.cedricscherer.com/top/dataviz/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89D3B6-6465-4CB9-834A-92B27000A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422" y="2244435"/>
            <a:ext cx="2507694" cy="176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6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DDB2-9D6E-4BB6-A367-3C00CED3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ggplot2</a:t>
            </a:r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E6D1EC1-CAC7-49E6-BF28-C2B17309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979" y="210186"/>
            <a:ext cx="1648540" cy="19095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0355A7-A2C9-4D1F-AE7C-0E8761EF0FDA}"/>
              </a:ext>
            </a:extLst>
          </p:cNvPr>
          <p:cNvSpPr txBox="1"/>
          <p:nvPr/>
        </p:nvSpPr>
        <p:spPr>
          <a:xfrm>
            <a:off x="0" y="6573992"/>
            <a:ext cx="45764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https://www.cedricscherer.com/top/dataviz/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4E38844-7F1F-489D-9821-CAF7F309C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107" y="-3121"/>
            <a:ext cx="5277786" cy="6861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BC35BE-132F-46C8-B5D4-4A0D600D2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422" y="1760517"/>
            <a:ext cx="3195638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170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2355</TotalTime>
  <Words>720</Words>
  <Application>Microsoft Office PowerPoint</Application>
  <PresentationFormat>Widescreen</PresentationFormat>
  <Paragraphs>220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Gill Sans MT</vt:lpstr>
      <vt:lpstr>Office Theme</vt:lpstr>
      <vt:lpstr>Intro to the Tidyverse and importing/cleaning tables</vt:lpstr>
      <vt:lpstr>Outline for today:</vt:lpstr>
      <vt:lpstr>1. The Tidyverse</vt:lpstr>
      <vt:lpstr>The Tidyverse</vt:lpstr>
      <vt:lpstr>ggplot2</vt:lpstr>
      <vt:lpstr>ggplot2</vt:lpstr>
      <vt:lpstr>ggplot2</vt:lpstr>
      <vt:lpstr>ggplot2</vt:lpstr>
      <vt:lpstr>ggplot2</vt:lpstr>
      <vt:lpstr>Pipes! %&gt;%</vt:lpstr>
      <vt:lpstr>Pipes! %&gt;%</vt:lpstr>
      <vt:lpstr>Pipes! %&gt;%</vt:lpstr>
      <vt:lpstr>Pipes! %&gt;%</vt:lpstr>
      <vt:lpstr>2. Importing table data into R </vt:lpstr>
      <vt:lpstr>Data frames</vt:lpstr>
      <vt:lpstr>Data frames</vt:lpstr>
      <vt:lpstr>Data frames</vt:lpstr>
      <vt:lpstr>tibble</vt:lpstr>
      <vt:lpstr>tibble</vt:lpstr>
      <vt:lpstr>Functions for importing table data</vt:lpstr>
      <vt:lpstr>Functions for importing table data</vt:lpstr>
      <vt:lpstr>Functions for importing table data</vt:lpstr>
      <vt:lpstr>PowerPoint Presentation</vt:lpstr>
      <vt:lpstr>PowerPoint Presentation</vt:lpstr>
      <vt:lpstr>3. Cleaning table data</vt:lpstr>
      <vt:lpstr>PowerPoint Presentation</vt:lpstr>
      <vt:lpstr>Janitor</vt:lpstr>
      <vt:lpstr>Janitor</vt:lpstr>
      <vt:lpstr>Janitor</vt:lpstr>
      <vt:lpstr>Janitor</vt:lpstr>
      <vt:lpstr>Janitor</vt:lpstr>
      <vt:lpstr>Dplyr</vt:lpstr>
      <vt:lpstr>Exercise time!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Raphael Eisenhofer</dc:creator>
  <cp:lastModifiedBy>Raphael Eisenhofer</cp:lastModifiedBy>
  <cp:revision>31</cp:revision>
  <dcterms:created xsi:type="dcterms:W3CDTF">2022-02-16T23:38:29Z</dcterms:created>
  <dcterms:modified xsi:type="dcterms:W3CDTF">2022-04-06T23:20:08Z</dcterms:modified>
</cp:coreProperties>
</file>

<file path=docProps/thumbnail.jpeg>
</file>